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313" r:id="rId4"/>
    <p:sldId id="409" r:id="rId5"/>
    <p:sldId id="410" r:id="rId6"/>
    <p:sldId id="350" r:id="rId7"/>
    <p:sldId id="351" r:id="rId8"/>
    <p:sldId id="352" r:id="rId9"/>
    <p:sldId id="358" r:id="rId10"/>
    <p:sldId id="403" r:id="rId11"/>
    <p:sldId id="397" r:id="rId12"/>
    <p:sldId id="316" r:id="rId13"/>
    <p:sldId id="353" r:id="rId14"/>
    <p:sldId id="390" r:id="rId15"/>
    <p:sldId id="354" r:id="rId16"/>
    <p:sldId id="355" r:id="rId17"/>
    <p:sldId id="346" r:id="rId18"/>
    <p:sldId id="317" r:id="rId19"/>
    <p:sldId id="356" r:id="rId20"/>
    <p:sldId id="357" r:id="rId21"/>
    <p:sldId id="411" r:id="rId22"/>
    <p:sldId id="412" r:id="rId23"/>
    <p:sldId id="376" r:id="rId24"/>
    <p:sldId id="377" r:id="rId25"/>
    <p:sldId id="391" r:id="rId26"/>
    <p:sldId id="413" r:id="rId27"/>
    <p:sldId id="414" r:id="rId28"/>
    <p:sldId id="415" r:id="rId29"/>
    <p:sldId id="266" r:id="rId30"/>
    <p:sldId id="387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ABB23-2AEF-4375-8C80-2C5ACD8E3FD8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A4F5C-0836-489C-968F-BDDEA4EE1B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1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FC1AD5-35A0-4D9F-8516-ABDB25133B59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6572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81448-647C-4702-84DB-BF83C0451A47}" type="slidenum">
              <a:rPr lang="nl-NL" altLang="nl-NL" smtClean="0"/>
              <a:pPr/>
              <a:t>23</a:t>
            </a:fld>
            <a:endParaRPr lang="nl-NL" altLang="nl-NL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298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84FB63-A0FA-49BA-B6F0-D7162C9347A9}" type="slidenum">
              <a:rPr lang="nl-NL" altLang="nl-NL" smtClean="0"/>
              <a:pPr/>
              <a:t>24</a:t>
            </a:fld>
            <a:endParaRPr lang="nl-NL" altLang="nl-NL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1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02997-6B99-4D89-A7B7-1A2AF06FE145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531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488A36-75AB-4A6D-9801-B5D2B42AF25E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45855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7E947-3E20-40D4-9757-B9DA2C956A8D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706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D46863-1598-4920-AE2A-D36A222365DB}" type="slidenum">
              <a:rPr lang="nl-NL" altLang="nl-NL" smtClean="0"/>
              <a:pPr/>
              <a:t>13</a:t>
            </a:fld>
            <a:endParaRPr lang="nl-NL" altLang="nl-N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380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686143-A601-4111-8A28-2B4822C2F98C}" type="slidenum">
              <a:rPr lang="nl-NL" altLang="nl-NL" smtClean="0"/>
              <a:pPr/>
              <a:t>15</a:t>
            </a:fld>
            <a:endParaRPr lang="nl-NL" altLang="nl-NL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294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92E89-F29B-429F-B936-70E6A33D49B6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129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3D87EC-FC85-42B8-B95F-4225C217F207}" type="slidenum">
              <a:rPr lang="nl-NL" altLang="nl-NL" smtClean="0"/>
              <a:pPr/>
              <a:t>19</a:t>
            </a:fld>
            <a:endParaRPr lang="nl-NL" altLang="nl-NL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147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6A19FA-53E1-496C-BB0C-2D7E977F70AD}" type="slidenum">
              <a:rPr lang="nl-NL" altLang="nl-NL" smtClean="0"/>
              <a:pPr/>
              <a:t>20</a:t>
            </a:fld>
            <a:endParaRPr lang="nl-NL" altLang="nl-NL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564062" cy="34226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0225"/>
            <a:ext cx="5010150" cy="4097338"/>
          </a:xfrm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435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196D8-001E-8AD7-5C5B-C04F063BD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582982-CB5F-A09F-CA0E-94B3ADE2E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003A4-FCB0-23C8-1306-9F423783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E34986-BB31-E6C4-FDCD-5CDFDE81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0FE08-FA18-01B9-8437-C12FF655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36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AF56B-AC27-2383-99FC-81F6157E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043795-491D-3104-5FF0-C88AAAEF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638355-DA03-34CA-F713-EE305DEB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1CD9B-6CBD-B8A4-3E94-24542A44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943EC7-4E1F-6E0A-A3DE-D6E35246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99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5DAE446-ADFC-6D91-2087-7A2AFE6C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EE0120-1019-1F19-C66A-93E3FD623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8E047D-B24A-A2BE-8492-B5E19DD5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EE752-0D2D-A916-1716-CDC3FCB0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C9F64-E6A1-1D4B-71C5-11E58B8D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9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8E25C-9C5B-BD1E-26CF-483A7134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DECE7-E06C-967B-4F23-FD535572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37795A-7DCA-062A-2BAA-660506FF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B068FF-DD26-6AD0-0C13-1086C3E5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60842F-D42E-36C6-AC1D-86E05F2B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6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4721B-5E5C-1172-D9DE-71E3AA33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B67A0B-FB02-3039-75D4-5DADF8F8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835F11-C3ED-72C6-6CE1-C9717608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3511C-F299-0465-5C33-71CDC104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8F2B96-2975-A899-8906-A3D7006F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05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EC9E6-2672-5C1F-A65B-6C9CBCA3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A43B2-4061-2138-F76A-EECA6850A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6D37B6-2597-3B24-1C7A-D5DB32D98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A95FFF-B306-A59C-1E97-E241D33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FC2287-8247-B691-7B60-419D8859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90FF29-499C-085D-18D8-0D2552C2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95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DEB71-5BA8-AD12-6462-ED3BE8F5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0E6051-B457-7831-9221-674AA6D6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CC7109-29F7-3F2B-366E-567FED7E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F14D19-A13C-DFDF-32A1-AF70E4445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A27404-9B80-F9EE-9C84-B106260AD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71BBC2-C8A6-377A-4A6E-2FD0B9B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7EFD06-1795-B168-12EC-FD3B27BD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0FAB35-5F28-0D47-85C7-EBE4A77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53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89481-10D4-6EAA-3322-72576180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DB0070-26C6-45EA-A256-4B73718D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63C456-FA2D-177B-610A-691AD2A2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DE8AD4-5B51-EE9B-4C79-0E173BD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E213AC-A200-E66E-DBF5-614D158E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4624E-64C8-FF48-1A68-C445E936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368E25-3E43-D7C7-CE2B-EB90042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B8ADD-CA7D-D545-1DE0-1C086B87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6E60C-CA25-52C9-3368-D1A6EE50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563CA-9776-711D-C366-060EE6D41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94D823-E326-03CE-7B86-1959305F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F84B63-13AE-E024-C4B5-5DEC4EE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B60896-A1A1-D6E2-53EA-6D213DCD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9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966C5-160F-65D0-B6D4-0FDCA1A6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BB9B243-61E6-FD1F-F14A-F01B272B9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940E89-04C1-0529-BE8B-C2F5309D7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0B5367-05CC-B8F6-5652-C1BF7AB8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5D7A5E-44B2-8D6B-2F03-3B7B6627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5B8E53-F2DA-1F9E-6426-F339CE3A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2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E76C78-B1E7-CE35-46C9-1C2BC928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6B79BE-DA3D-6E26-8DA8-9BBEEF01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772E3A-F9E9-DEA5-DD2F-86526F6B5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13D8-704C-428E-B80F-FD3DDCC491F0}" type="datetimeFigureOut">
              <a:rPr lang="nl-NL" smtClean="0"/>
              <a:t>14-1-2023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5197A0-87B9-D6F4-84F8-EC000247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990B80-35D2-EFCF-F334-35E6254B9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4695-B596-4EC3-AE14-146093026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6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horstgroep.nl/bestanden/Afbeeldingen/Onze-diensten/Speciaal-transport-en-kraanverhuur/w800-320-1/verreiker_met_werkbak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F23A8-4599-DCBB-7CD0-EF220421C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Serie B deel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DE482D-9527-6802-4A3A-FFE847923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2223</a:t>
            </a:r>
          </a:p>
        </p:txBody>
      </p:sp>
    </p:spTree>
    <p:extLst>
      <p:ext uri="{BB962C8B-B14F-4D97-AF65-F5344CB8AC3E}">
        <p14:creationId xmlns:p14="http://schemas.microsoft.com/office/powerpoint/2010/main" val="32084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95C04-7C30-4196-AD10-AE6CA7D8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543" y="274638"/>
            <a:ext cx="5105257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Dakrandbeveiliging en veiligheidsharnas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A6C251-C96A-461E-820B-04471A8C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44" y="2276872"/>
            <a:ext cx="5604245" cy="469355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6E8E3E-5B09-4FBF-8459-7D6F9AF5B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1" y="274638"/>
            <a:ext cx="3678113" cy="65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9" y="18628"/>
            <a:ext cx="5077877" cy="68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7.5 Materialen voor werken op hoogte (1)</a:t>
            </a:r>
            <a:endParaRPr lang="nl-NL" sz="2800" dirty="0"/>
          </a:p>
        </p:txBody>
      </p:sp>
      <p:pic>
        <p:nvPicPr>
          <p:cNvPr id="4098" name="Picture 2" descr="E:\110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628800"/>
            <a:ext cx="1620180" cy="216024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919536" y="1628800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eaLnBrk="0" hangingPunct="0"/>
            <a:r>
              <a:rPr lang="nl-NL" sz="2200" dirty="0"/>
              <a:t>Aandachtspunten bij het werken met ladders: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in goede staat houden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niet verven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niet zelf repareren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zorgvuldig en goed opstellen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op de juiste wijze gebruiken</a:t>
            </a:r>
          </a:p>
        </p:txBody>
      </p:sp>
      <p:pic>
        <p:nvPicPr>
          <p:cNvPr id="4099" name="Picture 3" descr="E:\rolsteiger als werkplekmagazij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40216" y="4509120"/>
            <a:ext cx="2160000" cy="162000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063552" y="4077072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200" dirty="0"/>
              <a:t>Aandachtspunten bij het werken met rolsteigers: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wielen blokkeren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van binnenuit beklimmen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niet verplaatsen als er iemand op staat</a:t>
            </a:r>
          </a:p>
          <a:p>
            <a:pPr marL="265113" indent="-265113" eaLnBrk="0" hangingPunct="0">
              <a:buFontTx/>
              <a:buChar char="•"/>
            </a:pPr>
            <a:r>
              <a:rPr lang="nl-NL" sz="2200" dirty="0"/>
              <a:t>verrijden op vlakke ondergrond door 2 personen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9943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8900" y="1"/>
            <a:ext cx="8039100" cy="879475"/>
          </a:xfrm>
        </p:spPr>
        <p:txBody>
          <a:bodyPr/>
          <a:lstStyle/>
          <a:p>
            <a:pPr eaLnBrk="1" hangingPunct="1"/>
            <a:r>
              <a:rPr lang="en-US" altLang="nl-NL"/>
              <a:t>Zorgvuldig en goed opstellen</a:t>
            </a:r>
            <a:endParaRPr lang="nl-NL" altLang="nl-NL"/>
          </a:p>
        </p:txBody>
      </p:sp>
      <p:pic>
        <p:nvPicPr>
          <p:cNvPr id="17411" name="Picture 3" descr="0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0" y="882650"/>
            <a:ext cx="6046788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plaats van een ladder…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5" y="1600201"/>
            <a:ext cx="6804031" cy="4525963"/>
          </a:xfrm>
        </p:spPr>
      </p:pic>
    </p:spTree>
    <p:extLst>
      <p:ext uri="{BB962C8B-B14F-4D97-AF65-F5344CB8AC3E}">
        <p14:creationId xmlns:p14="http://schemas.microsoft.com/office/powerpoint/2010/main" val="311051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rolsteiger</a:t>
            </a:r>
          </a:p>
        </p:txBody>
      </p:sp>
      <p:pic>
        <p:nvPicPr>
          <p:cNvPr id="25603" name="Picture 3" descr="4100%206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1125538"/>
            <a:ext cx="379571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0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stabiel</a:t>
            </a:r>
            <a:endParaRPr lang="nl-NL" altLang="nl-NL"/>
          </a:p>
        </p:txBody>
      </p:sp>
      <p:pic>
        <p:nvPicPr>
          <p:cNvPr id="27651" name="Picture 3" descr="04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165226"/>
            <a:ext cx="7704137" cy="569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8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7.5 Materialen voor werken op hoogte (1)</a:t>
            </a:r>
            <a:endParaRPr lang="nl-NL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8289" y="1412776"/>
            <a:ext cx="16647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00256" y="4581129"/>
            <a:ext cx="1260026" cy="1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847528" y="1556794"/>
            <a:ext cx="640871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streng verboden zelf te (ver)bouwen aan steiger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geen materiaal achterlaten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gebruik geen los klimmateriaal op de  </a:t>
            </a:r>
          </a:p>
          <a:p>
            <a:pPr>
              <a:defRPr/>
            </a:pPr>
            <a:r>
              <a:rPr lang="nl-NL" sz="2200" dirty="0"/>
              <a:t>    steiger.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let op de maximale belasting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200" dirty="0"/>
              <a:t>   gebruik stortkokers voor afvoer materiaal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gebruik de bouwlift veilig (personenlift of</a:t>
            </a:r>
          </a:p>
          <a:p>
            <a:pPr>
              <a:defRPr/>
            </a:pPr>
            <a:r>
              <a:rPr lang="nl-NL" sz="2200" dirty="0"/>
              <a:t>     goederenlift)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Steigerkaart geeft veiligheidsstatus aan.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Geen steigerkaart of gebreken? Steiger niet betreden!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7.6 Materialen voor werken op hoogte (2)</a:t>
            </a:r>
            <a:endParaRPr lang="nl-NL" sz="2800" dirty="0"/>
          </a:p>
        </p:txBody>
      </p:sp>
      <p:pic>
        <p:nvPicPr>
          <p:cNvPr id="8" name="Tijdelijke aanduiding voor inhoud 7" descr="Hoogwerkelaa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8580277" y="4329101"/>
            <a:ext cx="2016225" cy="1512169"/>
          </a:xfrm>
        </p:spPr>
      </p:pic>
      <p:pic>
        <p:nvPicPr>
          <p:cNvPr id="1029" name="Picture 5" descr="Afbeelding: verreiker met werkbak">
            <a:hlinkClick r:id="rId3" tooltip="Afbeelding: verreiker met werkbak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2304" y="1916832"/>
            <a:ext cx="1512168" cy="2016224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135560" y="1700808"/>
            <a:ext cx="62646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200" dirty="0"/>
              <a:t>Veilig werken met een hoogwerkers en hangsteigers: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alleen als je een instructie hebt gehad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bij storing niet verder werken maar (laten)   </a:t>
            </a:r>
          </a:p>
          <a:p>
            <a:pPr>
              <a:defRPr/>
            </a:pPr>
            <a:r>
              <a:rPr lang="nl-NL" sz="2200" dirty="0"/>
              <a:t>    repareren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nooit gebruiksklaar achterlaten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risicovolle omgeving? Begeleiding op de grond!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Hulpmiddelen gebruiken voor communicatie: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vanaf 25 m verplicht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200" dirty="0"/>
              <a:t>   als normale communicatie niet mogelijk is</a:t>
            </a:r>
          </a:p>
          <a:p>
            <a:pPr>
              <a:buFont typeface="Arial" pitchFamily="34" charset="0"/>
              <a:buChar char="•"/>
              <a:defRPr/>
            </a:pPr>
            <a:endParaRPr lang="nl-NL" sz="2200" dirty="0"/>
          </a:p>
          <a:p>
            <a:pPr>
              <a:buFont typeface="Arial" pitchFamily="34" charset="0"/>
              <a:buChar char="•"/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/>
              <a:t>PBM: veiligheidsharnas met vallijn</a:t>
            </a:r>
          </a:p>
        </p:txBody>
      </p:sp>
      <p:pic>
        <p:nvPicPr>
          <p:cNvPr id="13" name="Afbeelding 12" descr="dsc0514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2145" y="4509120"/>
            <a:ext cx="13849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789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hangsteiger</a:t>
            </a:r>
          </a:p>
        </p:txBody>
      </p:sp>
      <p:pic>
        <p:nvPicPr>
          <p:cNvPr id="31747" name="Picture 3" descr="hangstie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196976"/>
            <a:ext cx="37036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63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7.1 Lassen, branden en snijden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werkplek goed afschermen</a:t>
            </a:r>
          </a:p>
          <a:p>
            <a:r>
              <a:rPr lang="nl-NL" sz="2200" dirty="0"/>
              <a:t>zorg voor voldoende afzuiging en ventilatie</a:t>
            </a:r>
          </a:p>
          <a:p>
            <a:r>
              <a:rPr lang="nl-NL" sz="2200" dirty="0"/>
              <a:t>juiste </a:t>
            </a:r>
            <a:r>
              <a:rPr lang="nl-NL" sz="2200" dirty="0" err="1"/>
              <a:t>PBM’s</a:t>
            </a:r>
            <a:r>
              <a:rPr lang="nl-NL" sz="2200" dirty="0"/>
              <a:t> gebruiken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6" name="Afbeelding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4152" y="1988841"/>
            <a:ext cx="2880000" cy="39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oneywell Lasbril Amigo Xantho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5760" y="5013176"/>
            <a:ext cx="1224136" cy="1224136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79576" y="4869160"/>
            <a:ext cx="1260000" cy="1258702"/>
          </a:xfrm>
          <a:prstGeom prst="rect">
            <a:avLst/>
          </a:prstGeom>
        </p:spPr>
      </p:pic>
      <p:pic>
        <p:nvPicPr>
          <p:cNvPr id="37892" name="Picture 4" descr="Weldas Katoen gevoerde Lashandschoenen 10-2101 Econom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47928" y="4941169"/>
            <a:ext cx="1619250" cy="1143001"/>
          </a:xfrm>
          <a:prstGeom prst="rect">
            <a:avLst/>
          </a:prstGeom>
          <a:noFill/>
        </p:spPr>
      </p:pic>
      <p:pic>
        <p:nvPicPr>
          <p:cNvPr id="11" name="imageFullScreen" descr="Portwest leren lasschort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19936" y="3356992"/>
            <a:ext cx="1499650" cy="14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2" name="Afgeronde rechthoek 11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Maak gebruik van hoogwerker!</a:t>
            </a:r>
          </a:p>
        </p:txBody>
      </p:sp>
      <p:pic>
        <p:nvPicPr>
          <p:cNvPr id="35843" name="Picture 3" descr="untitled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575" y="1179514"/>
            <a:ext cx="8555038" cy="567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45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arbovriendelijkehulpmiddelen.volandis.nl/images/hulpmiddelen/manbak-kra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6121" y="1564287"/>
            <a:ext cx="3127623" cy="41775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97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7.5 Materialen voor werken op hoogte (4)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1847528" y="1556792"/>
            <a:ext cx="54726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>
              <a:defRPr/>
            </a:pPr>
            <a:r>
              <a:rPr lang="nl-NL" sz="2200" dirty="0"/>
              <a:t>Veilig werken met een werkbak: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alleen gebruiken als het echt niet anders kan;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voldoen aan alle wettelijke voorwaarden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de kraanmachinist en persoon in de werkbak    </a:t>
            </a:r>
          </a:p>
          <a:p>
            <a:pPr marL="180000" indent="-180000">
              <a:defRPr/>
            </a:pPr>
            <a:r>
              <a:rPr lang="nl-NL" sz="2000" dirty="0"/>
              <a:t>   moeten elkaar zien en verstaan (portofoon);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iedere persoon in de werkbak draagt een individueel veiligheidsharnas (vast aan de werkbak).</a:t>
            </a:r>
          </a:p>
          <a:p>
            <a:pPr>
              <a:defRPr/>
            </a:pP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  <p:sp>
        <p:nvSpPr>
          <p:cNvPr id="3" name="Rechthoek 2"/>
          <p:cNvSpPr/>
          <p:nvPr/>
        </p:nvSpPr>
        <p:spPr>
          <a:xfrm>
            <a:off x="1888258" y="4875791"/>
            <a:ext cx="5328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Werken op hoogte in (hang-)steigers en hoogwerkers</a:t>
            </a:r>
          </a:p>
          <a:p>
            <a:r>
              <a:rPr lang="nl-NL" dirty="0"/>
              <a:t>is </a:t>
            </a:r>
            <a:r>
              <a:rPr lang="nl-NL" u="sng" dirty="0"/>
              <a:t>niet toegestaan: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bij dreigend onweer 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slechte weersomstandigheden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None/>
              <a:defRPr/>
            </a:pPr>
            <a:r>
              <a:rPr lang="nl-NL" sz="2200" dirty="0">
                <a:ea typeface="ＭＳ Ｐゴシック" pitchFamily="34" charset="-128"/>
              </a:rPr>
              <a:t>Risico’s besloten ruimten:</a:t>
            </a:r>
          </a:p>
          <a:p>
            <a:pPr marL="355600" indent="-355600">
              <a:defRPr/>
            </a:pPr>
            <a:r>
              <a:rPr lang="nl-NL" sz="2200" dirty="0">
                <a:ea typeface="ＭＳ Ｐゴシック" pitchFamily="34" charset="-128"/>
              </a:rPr>
              <a:t>brand en explosie</a:t>
            </a:r>
          </a:p>
          <a:p>
            <a:pPr marL="355600" indent="-355600">
              <a:defRPr/>
            </a:pPr>
            <a:r>
              <a:rPr lang="nl-NL" sz="2200" dirty="0">
                <a:ea typeface="ＭＳ Ｐゴシック" pitchFamily="34" charset="-128"/>
              </a:rPr>
              <a:t>aanwezigheid gevaarlijke stoffen</a:t>
            </a:r>
          </a:p>
          <a:p>
            <a:pPr marL="355600" indent="-355600">
              <a:defRPr/>
            </a:pPr>
            <a:r>
              <a:rPr lang="nl-NL" sz="2200" dirty="0">
                <a:ea typeface="ＭＳ Ｐゴシック" pitchFamily="34" charset="-128"/>
              </a:rPr>
              <a:t>zuurstoftekort</a:t>
            </a:r>
          </a:p>
          <a:p>
            <a:pPr marL="355600" indent="-355600">
              <a:defRPr/>
            </a:pPr>
            <a:r>
              <a:rPr lang="nl-NL" sz="2200" dirty="0">
                <a:ea typeface="ＭＳ Ｐゴシック" pitchFamily="34" charset="-128"/>
              </a:rPr>
              <a:t>Elektrocutie (</a:t>
            </a:r>
            <a:r>
              <a:rPr lang="nl-NL" sz="2200" dirty="0">
                <a:solidFill>
                  <a:srgbClr val="FF0000"/>
                </a:solidFill>
                <a:ea typeface="ＭＳ Ｐゴシック" pitchFamily="34" charset="-128"/>
              </a:rPr>
              <a:t>Stroomschok</a:t>
            </a:r>
            <a:r>
              <a:rPr lang="nl-NL" sz="2200" dirty="0">
                <a:ea typeface="ＭＳ Ｐゴシック" pitchFamily="34" charset="-128"/>
              </a:rPr>
              <a:t>)</a:t>
            </a:r>
          </a:p>
          <a:p>
            <a:pPr marL="355600" indent="-355600">
              <a:defRPr/>
            </a:pPr>
            <a:r>
              <a:rPr lang="nl-NL" sz="2200" dirty="0">
                <a:ea typeface="ＭＳ Ｐゴシック" pitchFamily="34" charset="-128"/>
              </a:rPr>
              <a:t>vallen en struikelen</a:t>
            </a:r>
          </a:p>
          <a:p>
            <a:endParaRPr lang="nl-NL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2145" y="1988840"/>
            <a:ext cx="2981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7.6 besloten ruimten (1)</a:t>
            </a: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Besloten ruimte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76804" name="Picture 4" descr="w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241426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55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gierkelder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82948" name="Picture 4" descr="ko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68414"/>
            <a:ext cx="81089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3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Doolhof. Besloten ruimte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283856"/>
            <a:ext cx="8227406" cy="5457512"/>
          </a:xfrm>
        </p:spPr>
      </p:pic>
    </p:spTree>
    <p:extLst>
      <p:ext uri="{BB962C8B-B14F-4D97-AF65-F5344CB8AC3E}">
        <p14:creationId xmlns:p14="http://schemas.microsoft.com/office/powerpoint/2010/main" val="386673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200" b="1" dirty="0"/>
              <a:t>Veilig werken in besloten ruimten:</a:t>
            </a:r>
          </a:p>
          <a:p>
            <a:r>
              <a:rPr lang="nl-NL" sz="2200" dirty="0"/>
              <a:t>werkvergunning</a:t>
            </a:r>
          </a:p>
          <a:p>
            <a:r>
              <a:rPr lang="nl-NL" sz="2200" dirty="0"/>
              <a:t>metingen voor betreden </a:t>
            </a:r>
          </a:p>
          <a:p>
            <a:r>
              <a:rPr lang="nl-NL" sz="2200" dirty="0"/>
              <a:t>gebruik juiste gereedschappen</a:t>
            </a:r>
          </a:p>
          <a:p>
            <a:r>
              <a:rPr lang="nl-NL" sz="2200" dirty="0"/>
              <a:t>veilige spanning (50V</a:t>
            </a:r>
            <a:r>
              <a:rPr lang="nl-NL" sz="2000" dirty="0"/>
              <a:t>~ of 120 V=)</a:t>
            </a:r>
          </a:p>
          <a:p>
            <a:r>
              <a:rPr lang="nl-NL" sz="2200" dirty="0"/>
              <a:t>waarschuwingsborden bij toegang</a:t>
            </a:r>
          </a:p>
          <a:p>
            <a:r>
              <a:rPr lang="nl-NL" sz="2200" dirty="0"/>
              <a:t>noodprocedure</a:t>
            </a:r>
          </a:p>
          <a:p>
            <a:r>
              <a:rPr lang="nl-NL" sz="2200" dirty="0"/>
              <a:t>toezicht: veiligheidswacht, mangatwacht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PBM’s</a:t>
            </a:r>
            <a:r>
              <a:rPr lang="nl-NL" sz="2200" dirty="0"/>
              <a:t>: tenminste overall, veiligheidsschoenen</a:t>
            </a:r>
          </a:p>
          <a:p>
            <a:pPr>
              <a:buNone/>
            </a:pPr>
            <a:r>
              <a:rPr lang="nl-NL" sz="2200" dirty="0"/>
              <a:t>Industrie: veiligheidshelm en veiligheidsbril</a:t>
            </a:r>
          </a:p>
          <a:p>
            <a:pPr>
              <a:buNone/>
            </a:pPr>
            <a:r>
              <a:rPr lang="nl-NL" sz="2200" dirty="0"/>
              <a:t>Soms ook adembescherming nodig.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06613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7.6 besloten ruimten (2)</a:t>
            </a:r>
            <a:endParaRPr lang="nl-NL" sz="2800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700809"/>
            <a:ext cx="1728192" cy="473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012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7.6 besloten ruimten (3)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1991544" y="1628800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Veilig stellen van werkplek: </a:t>
            </a:r>
          </a:p>
          <a:p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steekflens plaatsen in leidingwerk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zo dicht mogelijk voor de werkplek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na de afsluiter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8089" y="2276872"/>
            <a:ext cx="3384376" cy="37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Steekflens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2" y="548680"/>
            <a:ext cx="4320480" cy="432048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769764"/>
          </a:xfrm>
        </p:spPr>
        <p:txBody>
          <a:bodyPr/>
          <a:lstStyle/>
          <a:p>
            <a:r>
              <a:rPr lang="nl-NL" dirty="0"/>
              <a:t>Dicht = veilige werkruimte. Dus dan reparatie mogelijk. Open is vloeistof of gas kan er door…..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192270"/>
            <a:ext cx="2853953" cy="44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8. Gevaarlijke stoffen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8.1 Risico’s en veiligheidsmaatregelen </a:t>
            </a:r>
            <a:endParaRPr lang="nl-NL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6871" name="Picture 7" descr="Exploding bom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6080" y="1844824"/>
            <a:ext cx="952500" cy="952500"/>
          </a:xfrm>
          <a:prstGeom prst="rect">
            <a:avLst/>
          </a:prstGeom>
          <a:noFill/>
        </p:spPr>
      </p:pic>
      <p:pic>
        <p:nvPicPr>
          <p:cNvPr id="36873" name="Picture 9" descr="Skull and crossbo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8088" y="2996952"/>
            <a:ext cx="952500" cy="952500"/>
          </a:xfrm>
          <a:prstGeom prst="rect">
            <a:avLst/>
          </a:prstGeom>
          <a:noFill/>
        </p:spPr>
      </p:pic>
      <p:pic>
        <p:nvPicPr>
          <p:cNvPr id="36875" name="Picture 11" descr="Flam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92344" y="1772816"/>
            <a:ext cx="952500" cy="952500"/>
          </a:xfrm>
          <a:prstGeom prst="rect">
            <a:avLst/>
          </a:prstGeom>
          <a:noFill/>
        </p:spPr>
      </p:pic>
      <p:pic>
        <p:nvPicPr>
          <p:cNvPr id="36877" name="Picture 13" descr="Environme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8208" y="4221088"/>
            <a:ext cx="952500" cy="952500"/>
          </a:xfrm>
          <a:prstGeom prst="rect">
            <a:avLst/>
          </a:prstGeom>
          <a:noFill/>
        </p:spPr>
      </p:pic>
      <p:pic>
        <p:nvPicPr>
          <p:cNvPr id="36879" name="Picture 15" descr="Exclamation mar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68208" y="2996952"/>
            <a:ext cx="952500" cy="952500"/>
          </a:xfrm>
          <a:prstGeom prst="rect">
            <a:avLst/>
          </a:prstGeom>
          <a:noFill/>
        </p:spPr>
      </p:pic>
      <p:pic>
        <p:nvPicPr>
          <p:cNvPr id="36881" name="Picture 17" descr="Flame over circ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68208" y="1772816"/>
            <a:ext cx="952500" cy="952500"/>
          </a:xfrm>
          <a:prstGeom prst="rect">
            <a:avLst/>
          </a:prstGeom>
          <a:noFill/>
        </p:spPr>
      </p:pic>
      <p:pic>
        <p:nvPicPr>
          <p:cNvPr id="36883" name="Picture 19" descr="Gas cylind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92344" y="4221088"/>
            <a:ext cx="952500" cy="952500"/>
          </a:xfrm>
          <a:prstGeom prst="rect">
            <a:avLst/>
          </a:prstGeom>
          <a:noFill/>
        </p:spPr>
      </p:pic>
      <p:pic>
        <p:nvPicPr>
          <p:cNvPr id="36887" name="Picture 23" descr="Corrosio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88088" y="4221088"/>
            <a:ext cx="952500" cy="952500"/>
          </a:xfrm>
          <a:prstGeom prst="rect">
            <a:avLst/>
          </a:prstGeom>
          <a:noFill/>
        </p:spPr>
      </p:pic>
      <p:pic>
        <p:nvPicPr>
          <p:cNvPr id="36889" name="Picture 25" descr="Health Hazard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92344" y="2996952"/>
            <a:ext cx="952500" cy="952500"/>
          </a:xfrm>
          <a:prstGeom prst="rect">
            <a:avLst/>
          </a:prstGeom>
          <a:noFill/>
        </p:spPr>
      </p:pic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78538" y="52262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72064" y="2132857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dirty="0"/>
          </a:p>
        </p:txBody>
      </p:sp>
      <p:sp>
        <p:nvSpPr>
          <p:cNvPr id="23" name="Tekstvak 22"/>
          <p:cNvSpPr txBox="1"/>
          <p:nvPr/>
        </p:nvSpPr>
        <p:spPr>
          <a:xfrm>
            <a:off x="2135560" y="1844824"/>
            <a:ext cx="43924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Op het etiket: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(chemische) naam van de stof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gevarensymbool / pictogram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rgbClr val="FF0000"/>
                </a:solidFill>
              </a:rPr>
              <a:t>   </a:t>
            </a:r>
            <a:r>
              <a:rPr lang="nl-NL" sz="2200" dirty="0" err="1">
                <a:solidFill>
                  <a:srgbClr val="FF0000"/>
                </a:solidFill>
              </a:rPr>
              <a:t>H-zinnen</a:t>
            </a:r>
            <a:endParaRPr lang="nl-NL" sz="22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rgbClr val="FF0000"/>
                </a:solidFill>
              </a:rPr>
              <a:t>   </a:t>
            </a:r>
            <a:r>
              <a:rPr lang="nl-NL" sz="2200" dirty="0" err="1">
                <a:solidFill>
                  <a:srgbClr val="FF0000"/>
                </a:solidFill>
              </a:rPr>
              <a:t>P-zinnen</a:t>
            </a:r>
            <a:endParaRPr lang="nl-NL" sz="22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naam fabrikant / leverancier</a:t>
            </a:r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r>
              <a:rPr lang="nl-NL" sz="2200" dirty="0"/>
              <a:t>Bij of op de verpakking: gebruiksinstructie in het Nederlands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32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7.2 Sloopwerkzaamheden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Risico’s:</a:t>
            </a:r>
          </a:p>
          <a:p>
            <a:r>
              <a:rPr lang="nl-NL" sz="2200" dirty="0"/>
              <a:t>vallen en struikelen</a:t>
            </a:r>
          </a:p>
          <a:p>
            <a:r>
              <a:rPr lang="nl-NL" sz="2200" dirty="0"/>
              <a:t>geraakt worden door puin</a:t>
            </a:r>
          </a:p>
          <a:p>
            <a:r>
              <a:rPr lang="nl-NL" sz="2200" dirty="0"/>
              <a:t>gehoorschade door lawaai</a:t>
            </a:r>
          </a:p>
          <a:p>
            <a:r>
              <a:rPr lang="nl-NL" sz="2200" dirty="0"/>
              <a:t>gevaarlijke stoffen (asbest, kwartsstof)</a:t>
            </a:r>
          </a:p>
          <a:p>
            <a:endParaRPr lang="nl-NL" sz="2200" dirty="0"/>
          </a:p>
          <a:p>
            <a:pPr>
              <a:buNone/>
            </a:pPr>
            <a:r>
              <a:rPr lang="nl-NL" sz="2200" dirty="0" err="1"/>
              <a:t>PBM’s</a:t>
            </a:r>
            <a:r>
              <a:rPr lang="nl-NL" sz="2200" dirty="0"/>
              <a:t> dragen, minimaal:</a:t>
            </a:r>
          </a:p>
          <a:p>
            <a:r>
              <a:rPr lang="nl-NL" sz="2200" dirty="0"/>
              <a:t>veiligheidshelm, overall, veiligheidsschoenen</a:t>
            </a:r>
          </a:p>
          <a:p>
            <a:r>
              <a:rPr lang="nl-NL" sz="2200" dirty="0"/>
              <a:t>bij handmatig sloopwerk: veiligheidsbril/</a:t>
            </a:r>
            <a:r>
              <a:rPr lang="nl-NL" sz="2200" dirty="0" err="1"/>
              <a:t>ruimzichtbril</a:t>
            </a:r>
            <a:endParaRPr lang="nl-NL" sz="2200" dirty="0"/>
          </a:p>
          <a:p>
            <a:r>
              <a:rPr lang="nl-NL" sz="2200" dirty="0"/>
              <a:t>adembescherming: stoffilter of </a:t>
            </a:r>
            <a:r>
              <a:rPr lang="nl-NL" sz="2200" dirty="0" err="1"/>
              <a:t>filterbusmasker</a:t>
            </a:r>
            <a:r>
              <a:rPr lang="nl-NL" sz="2200" dirty="0"/>
              <a:t> 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88089" y="1700809"/>
            <a:ext cx="3317009" cy="21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815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 en P zinnen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Hazard </a:t>
            </a:r>
            <a:r>
              <a:rPr lang="nl-NL" dirty="0">
                <a:solidFill>
                  <a:srgbClr val="FF0000"/>
                </a:solidFill>
              </a:rPr>
              <a:t>GEVAAR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2174875"/>
            <a:ext cx="3951288" cy="395128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Precaution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VOORZORG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/>
              <a:t>P202 - "Pas gebruiken nadat u alle veiligheidsvoorschriften gelezen en begrepen heeft."</a:t>
            </a:r>
          </a:p>
          <a:p>
            <a:r>
              <a:rPr lang="nl-NL" dirty="0"/>
              <a:t>P281 - "De nodige persoonlijke beschermingsuitrusting gebruiken."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42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82061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7.3 Graafwerkzaamheden</a:t>
            </a:r>
            <a:endParaRPr lang="nl-NL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200" dirty="0"/>
              <a:t>Veiligheid bij graafwerkzaamheden:</a:t>
            </a:r>
          </a:p>
          <a:p>
            <a:r>
              <a:rPr lang="nl-NL" sz="2200" dirty="0" err="1"/>
              <a:t>KLIC-melding</a:t>
            </a:r>
            <a:r>
              <a:rPr lang="nl-NL" sz="2200" dirty="0"/>
              <a:t> en handmatig voorsteken</a:t>
            </a:r>
          </a:p>
          <a:p>
            <a:r>
              <a:rPr lang="nl-NL" sz="2200" dirty="0"/>
              <a:t>veilig talud, voldoende stutvoorzieningen</a:t>
            </a:r>
          </a:p>
          <a:p>
            <a:r>
              <a:rPr lang="nl-NL" sz="2200" dirty="0"/>
              <a:t>geen gasflessen in diepe sleuf</a:t>
            </a:r>
          </a:p>
          <a:p>
            <a:r>
              <a:rPr lang="nl-NL" sz="2200" dirty="0"/>
              <a:t>maatregelen om vallen in de sleuf te voorkomen</a:t>
            </a:r>
          </a:p>
          <a:p>
            <a:pPr>
              <a:buNone/>
            </a:pPr>
            <a:endParaRPr lang="nl-NL" sz="2200" dirty="0"/>
          </a:p>
          <a:p>
            <a:pPr>
              <a:buNone/>
            </a:pPr>
            <a:r>
              <a:rPr lang="nl-NL" sz="2200" dirty="0"/>
              <a:t>Graven in vervuilde grond: extra maatregelen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7" name="Picture 1" descr="F:\VCA boeken versie 5.0\afbeeldingen\CIMG1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4153" y="3843047"/>
            <a:ext cx="2722249" cy="2041687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9" name="Afgeronde rechthoek 8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36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825" y="27481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>
                <a:solidFill>
                  <a:schemeClr val="bg1">
                    <a:lumMod val="65000"/>
                  </a:schemeClr>
                </a:solidFill>
              </a:rPr>
              <a:t>7. Specifieke werkomstandigheden</a:t>
            </a:r>
            <a:br>
              <a:rPr lang="nl-NL" sz="1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800" b="1" dirty="0"/>
              <a:t>7.4 Werken op hoogte</a:t>
            </a:r>
            <a:endParaRPr lang="nl-NL" sz="3200" dirty="0"/>
          </a:p>
        </p:txBody>
      </p:sp>
      <p:pic>
        <p:nvPicPr>
          <p:cNvPr id="3074" name="Picture 2" descr="E:\1003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6280" y="1628800"/>
            <a:ext cx="1728192" cy="2304256"/>
          </a:xfrm>
          <a:prstGeom prst="rect">
            <a:avLst/>
          </a:prstGeom>
          <a:noFill/>
        </p:spPr>
      </p:pic>
      <p:pic>
        <p:nvPicPr>
          <p:cNvPr id="3075" name="Picture 3" descr="E:\1008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16280" y="4149081"/>
            <a:ext cx="1728032" cy="2304043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135560" y="1628801"/>
            <a:ext cx="62646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Vanaf 2,5 meter veiligheidsmaatregelen: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werkvloeren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openingen afzetten met hekwerk en leuningen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vloeropeningen dichtleggen indien mogelijk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/>
              <a:t>   gebruik dakrandbeveiliging bij werken op daken</a:t>
            </a:r>
          </a:p>
          <a:p>
            <a:endParaRPr lang="nl-NL" sz="2200" dirty="0"/>
          </a:p>
          <a:p>
            <a:r>
              <a:rPr lang="nl-NL" sz="2200" dirty="0"/>
              <a:t>PBM: veiligheidsharnas</a:t>
            </a:r>
          </a:p>
          <a:p>
            <a:endParaRPr lang="nl-NL" sz="2200" dirty="0"/>
          </a:p>
          <a:p>
            <a:r>
              <a:rPr lang="nl-NL" sz="2200" dirty="0"/>
              <a:t>Werken op daken: let op weersomstandigheden!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9" name="Afbeelding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7569" y="4941169"/>
            <a:ext cx="339796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4" y="6410423"/>
            <a:ext cx="1366612" cy="362435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>
            <a:off x="9480376" y="274819"/>
            <a:ext cx="1187624" cy="10081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thema</a:t>
            </a:r>
          </a:p>
          <a:p>
            <a:pPr algn="ctr"/>
            <a:r>
              <a:rPr lang="nl-NL" sz="4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25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/>
              <a:t>Werken</a:t>
            </a:r>
            <a:r>
              <a:rPr lang="en-US" altLang="nl-NL" dirty="0"/>
              <a:t> op </a:t>
            </a:r>
            <a:r>
              <a:rPr lang="en-US" altLang="nl-NL" dirty="0" err="1"/>
              <a:t>Hoogte</a:t>
            </a:r>
            <a:r>
              <a:rPr lang="en-US" altLang="nl-NL" dirty="0"/>
              <a:t>. </a:t>
            </a:r>
            <a:r>
              <a:rPr lang="en-US" altLang="nl-NL" dirty="0" err="1"/>
              <a:t>Reparatie</a:t>
            </a:r>
            <a:r>
              <a:rPr lang="en-US" altLang="nl-NL" dirty="0"/>
              <a:t> </a:t>
            </a:r>
            <a:endParaRPr lang="nl-NL" altLang="nl-NL" dirty="0"/>
          </a:p>
        </p:txBody>
      </p:sp>
      <p:pic>
        <p:nvPicPr>
          <p:cNvPr id="5123" name="Picture 3" descr="reparatie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092200"/>
            <a:ext cx="7704137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reparatie</a:t>
            </a:r>
            <a:endParaRPr lang="nl-NL" altLang="nl-NL"/>
          </a:p>
        </p:txBody>
      </p:sp>
      <p:pic>
        <p:nvPicPr>
          <p:cNvPr id="7171" name="Picture 3" descr="reparati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217614"/>
            <a:ext cx="6985000" cy="564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4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fetyOfficer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0"/>
            <a:ext cx="454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274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Werkplank. Verboden..</a:t>
            </a:r>
          </a:p>
        </p:txBody>
      </p:sp>
      <p:pic>
        <p:nvPicPr>
          <p:cNvPr id="37891" name="Picture 3" descr="untitled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241426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859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Breedbeeld</PresentationFormat>
  <Paragraphs>180</Paragraphs>
  <Slides>30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Serie B deel 2</vt:lpstr>
      <vt:lpstr>7. Specifieke werkomstandigheden 7.1 Lassen, branden en snijden</vt:lpstr>
      <vt:lpstr>7. Specifieke werkomstandigheden 7.2 Sloopwerkzaamheden</vt:lpstr>
      <vt:lpstr>7. Specifieke werkomstandigheden 7.3 Graafwerkzaamheden</vt:lpstr>
      <vt:lpstr>7. Specifieke werkomstandigheden 7.4 Werken op hoogte</vt:lpstr>
      <vt:lpstr>Werken op Hoogte. Reparatie </vt:lpstr>
      <vt:lpstr>reparatie</vt:lpstr>
      <vt:lpstr>PowerPoint-presentatie</vt:lpstr>
      <vt:lpstr>Werkplank. Verboden..</vt:lpstr>
      <vt:lpstr>Dakrandbeveiliging en veiligheidsharnas</vt:lpstr>
      <vt:lpstr>PowerPoint-presentatie</vt:lpstr>
      <vt:lpstr>7. Specifieke werkomstandigheden 7.5 Materialen voor werken op hoogte (1)</vt:lpstr>
      <vt:lpstr>Zorgvuldig en goed opstellen</vt:lpstr>
      <vt:lpstr>In plaats van een ladder…</vt:lpstr>
      <vt:lpstr>rolsteiger</vt:lpstr>
      <vt:lpstr>stabiel</vt:lpstr>
      <vt:lpstr>7. Specifieke werkomstandigheden 7.5 Materialen voor werken op hoogte (1)</vt:lpstr>
      <vt:lpstr>7. Specifieke werkomstandigheden 7.6 Materialen voor werken op hoogte (2)</vt:lpstr>
      <vt:lpstr>hangsteiger</vt:lpstr>
      <vt:lpstr>Maak gebruik van hoogwerker!</vt:lpstr>
      <vt:lpstr>7. Specifieke werkomstandigheden 7.5 Materialen voor werken op hoogte (4)</vt:lpstr>
      <vt:lpstr>7. Specifieke werkomstandigheden 7.6 besloten ruimten (1)</vt:lpstr>
      <vt:lpstr>Besloten ruimte</vt:lpstr>
      <vt:lpstr>gierkelder</vt:lpstr>
      <vt:lpstr>Doolhof. Besloten ruimte</vt:lpstr>
      <vt:lpstr>7. Specifieke werkomstandigheden 7.6 besloten ruimten (2)</vt:lpstr>
      <vt:lpstr>7. Specifieke werkomstandigheden 7.6 besloten ruimten (3)</vt:lpstr>
      <vt:lpstr>Steekflens</vt:lpstr>
      <vt:lpstr>8. Gevaarlijke stoffen 8.1 Risico’s en veiligheidsmaatregelen </vt:lpstr>
      <vt:lpstr>H en P zinnen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 B deel 2</dc:title>
  <dc:creator>Johan Schuppert</dc:creator>
  <cp:lastModifiedBy>Johan Schuppert</cp:lastModifiedBy>
  <cp:revision>1</cp:revision>
  <dcterms:created xsi:type="dcterms:W3CDTF">2023-01-14T15:34:36Z</dcterms:created>
  <dcterms:modified xsi:type="dcterms:W3CDTF">2023-01-14T15:35:28Z</dcterms:modified>
</cp:coreProperties>
</file>